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7" r:id="rId5"/>
    <p:sldId id="266" r:id="rId6"/>
    <p:sldId id="260" r:id="rId7"/>
    <p:sldId id="268" r:id="rId8"/>
    <p:sldId id="261" r:id="rId9"/>
    <p:sldId id="262" r:id="rId10"/>
    <p:sldId id="270" r:id="rId11"/>
    <p:sldId id="271" r:id="rId12"/>
    <p:sldId id="263" r:id="rId13"/>
    <p:sldId id="269" r:id="rId14"/>
    <p:sldId id="257" r:id="rId15"/>
    <p:sldId id="26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4732"/>
    <a:srgbClr val="FFFAEF"/>
    <a:srgbClr val="E6E7EC"/>
    <a:srgbClr val="DEDDE2"/>
    <a:srgbClr val="E6E6E6"/>
    <a:srgbClr val="287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58375" autoAdjust="0"/>
  </p:normalViewPr>
  <p:slideViewPr>
    <p:cSldViewPr snapToGrid="0" showGuides="1">
      <p:cViewPr varScale="1">
        <p:scale>
          <a:sx n="47" d="100"/>
          <a:sy n="47" d="100"/>
        </p:scale>
        <p:origin x="1987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F5E68-0B3B-4E13-AD05-F25ACD76C3FD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911B80-8412-4537-A10D-3FF5ADA080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04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11B80-8412-4537-A10D-3FF5ADA080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63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11B80-8412-4537-A10D-3FF5ADA080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69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11B80-8412-4537-A10D-3FF5ADA0800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986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11B80-8412-4537-A10D-3FF5ADA080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807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11B80-8412-4537-A10D-3FF5ADA0800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21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11B80-8412-4537-A10D-3FF5ADA0800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378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11B80-8412-4537-A10D-3FF5ADA0800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929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11B80-8412-4537-A10D-3FF5ADA0800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12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11B80-8412-4537-A10D-3FF5ADA0800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155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11B80-8412-4537-A10D-3FF5ADA0800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266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11B80-8412-4537-A10D-3FF5ADA0800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044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11B80-8412-4537-A10D-3FF5ADA0800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175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11B80-8412-4537-A10D-3FF5ADA0800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72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11B80-8412-4537-A10D-3FF5ADA0800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37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911B80-8412-4537-A10D-3FF5ADA0800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244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F1CF8B-B1B5-4DD5-B47E-787F5E897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1D6FDF-4DB4-4735-8367-0932DCA9B7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48BC1C-CADD-4598-A8B5-E322052B4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3A14-8AB7-4F5A-BC76-3AAEB56F22CE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EF1893-176F-4FD4-BACF-193AFE84B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1C16D5-4B38-4798-BE35-8D9FE2399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4514-FF86-4390-8C0B-AF940F6C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589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25E86-7CB1-44B8-832D-E2BF340A5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CC96B3-1364-4757-9C2B-2D5D19474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C4553F-F9C3-4DB0-9D0D-85C54B7B7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3A14-8AB7-4F5A-BC76-3AAEB56F22CE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820206-861B-48B9-8663-5FE59884D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E3AF1D-59AE-427B-A47C-E906239F5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4514-FF86-4390-8C0B-AF940F6C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292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F2EC73A-262D-4F3D-B825-99BA2B269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869182-5ED1-4DEE-BA44-2C188868B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322E27-C8C6-4499-AA89-A05C8E3C9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3A14-8AB7-4F5A-BC76-3AAEB56F22CE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B7BFE6-D40F-46E3-9C81-10618D9AB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7F7CF7-E33D-4F59-944B-413A696EC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4514-FF86-4390-8C0B-AF940F6C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122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AF91B-3D71-4F1C-8770-AA234D22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40B2DB-B64D-46D8-A295-B0D678259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223137-895B-492C-9DFC-438275F41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3A14-8AB7-4F5A-BC76-3AAEB56F22CE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BE5D3C-F9C2-44FB-BE8A-2C6B8484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A3860-C83E-4071-81FD-E53690F9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4514-FF86-4390-8C0B-AF940F6C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568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90629-0218-4909-B945-F214A9D35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465680-069A-43A0-B8A6-6E496630F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590C5-5550-4A3C-8BFD-EA5D4827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3A14-8AB7-4F5A-BC76-3AAEB56F22CE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AAD78-15C6-468B-B62F-BBDB9A752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1AD074-1D70-44D2-A922-0E8DC1A9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4514-FF86-4390-8C0B-AF940F6C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082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CC3FD-06FD-4045-B761-184145D13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A1E84-09A2-4566-A53D-5DC4B31AF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407DA4-6B72-4CD7-A97A-C048D89B8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67436E-BC61-4B99-A361-9735BBC73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3A14-8AB7-4F5A-BC76-3AAEB56F22CE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365FFD-A8A7-45B2-9CF5-A7F88708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4BDCF1-0C20-4C18-BEB6-0F84DDD5D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4514-FF86-4390-8C0B-AF940F6C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799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CA4A1-6275-4484-AFD1-9FD67EA47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15E664-98B2-4989-BD1A-BB6873765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A90D21-120C-419B-943B-03153DF1D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91EB75D-FC7C-43B2-BA3A-13726E42A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338E02-773D-4765-9532-466BE1A9F9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C75CBE-E868-4821-AB51-B5678B18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3A14-8AB7-4F5A-BC76-3AAEB56F22CE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E636-05C1-46C9-8A25-6059092E0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3ED4CD-0A14-4EF8-B8CA-29132CFB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4514-FF86-4390-8C0B-AF940F6C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463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C3794-8C0F-4CD2-BFFF-C3F6309ED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CC492D-3AF3-4B79-8D7C-BEFE6DAB8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3A14-8AB7-4F5A-BC76-3AAEB56F22CE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C1AD7B-5146-4AD0-BA0C-4F8204F3C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92F29-201E-4A90-A47C-3EB4B4BD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4514-FF86-4390-8C0B-AF940F6C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83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665C77-ADA6-456E-93C0-8A4C446A1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3A14-8AB7-4F5A-BC76-3AAEB56F22CE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D34380-1441-48FC-B89D-87CFA3970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76CB9D-9490-462F-B11C-33AD1F44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4514-FF86-4390-8C0B-AF940F6C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71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0D67D-F2FC-496A-99A8-4CAD4D227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566AC6-DB2E-4AA6-9744-2D68EB7F1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7DE76D-0157-4698-BC83-3E9678891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F7FADA-E2FA-4AB3-9A9B-9E794ABE1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3A14-8AB7-4F5A-BC76-3AAEB56F22CE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C3481F-6DA2-4D9A-BE79-76C2B0990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F20904-99BE-4A2A-AE81-1A28A0C4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4514-FF86-4390-8C0B-AF940F6C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061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B54C2-226B-4899-9A21-5CBEC4EBE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F13529-8AFC-418F-BDE2-95C6541123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274F1E-8D66-44B2-AD06-6B2B00724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23E0-E8CB-4196-ACA7-29E0EB054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3A14-8AB7-4F5A-BC76-3AAEB56F22CE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C3D64C-04A0-4E21-B7C9-DCFA5BC8F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5EB3EA-5CCD-45E2-80FD-B18DB3C7F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E4514-FF86-4390-8C0B-AF940F6C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763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DC6C5A-B636-416F-AA2A-7C33FFC1F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D91A65-84BD-40E3-8A19-80FC17131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E2180-3798-49C7-8036-14E55D1CA7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93A14-8AB7-4F5A-BC76-3AAEB56F22CE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FD20C2-2BB2-45CF-A9C1-9DBE30A6D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267CE2-A3DB-4808-8153-92601C872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E4514-FF86-4390-8C0B-AF940F6CF3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35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3.pn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12.jp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1boon.kakao.com/prismtv/bean" TargetMode="External"/><Relationship Id="rId13" Type="http://schemas.openxmlformats.org/officeDocument/2006/relationships/hyperlink" Target="https://www.thebell.co.kr/free/content/ArticleView.asp?key=201808070100010760000699&amp;lcode=00" TargetMode="External"/><Relationship Id="rId3" Type="http://schemas.openxmlformats.org/officeDocument/2006/relationships/hyperlink" Target="https://www.eatsbetterfoods.com/" TargetMode="External"/><Relationship Id="rId7" Type="http://schemas.openxmlformats.org/officeDocument/2006/relationships/hyperlink" Target="http://www.etnews.com/20190109000293" TargetMode="External"/><Relationship Id="rId12" Type="http://schemas.openxmlformats.org/officeDocument/2006/relationships/hyperlink" Target="https://www.wadiz.kr/web/campaign/detail/2102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latum.kr/archives/114264" TargetMode="External"/><Relationship Id="rId11" Type="http://schemas.openxmlformats.org/officeDocument/2006/relationships/hyperlink" Target="https://storyfunding.daum.net/project/13132" TargetMode="External"/><Relationship Id="rId5" Type="http://schemas.openxmlformats.org/officeDocument/2006/relationships/hyperlink" Target="http://www.etoday.co.kr/news/section/newsview.php?idxno=1632881" TargetMode="External"/><Relationship Id="rId15" Type="http://schemas.openxmlformats.org/officeDocument/2006/relationships/hyperlink" Target="https://www.quora.com/How-many-vegans-are-there-in-the-world-and-is-the-number-growing" TargetMode="External"/><Relationship Id="rId10" Type="http://schemas.openxmlformats.org/officeDocument/2006/relationships/hyperlink" Target="https://smartstore.naver.com/eatsbetter" TargetMode="External"/><Relationship Id="rId4" Type="http://schemas.openxmlformats.org/officeDocument/2006/relationships/hyperlink" Target="https://www.hankyung.com/it/article/201801122394f" TargetMode="External"/><Relationship Id="rId9" Type="http://schemas.openxmlformats.org/officeDocument/2006/relationships/hyperlink" Target="https://thevc.kr/ThePlantEat" TargetMode="External"/><Relationship Id="rId14" Type="http://schemas.openxmlformats.org/officeDocument/2006/relationships/hyperlink" Target="https://trends.google.com/trends/explore?date=2012-01-01%202018-01-01&amp;q=vegan,vegetarian,gluten%20fre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emf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F64C142-698F-45AA-AFA7-6394245648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4" b="27862"/>
          <a:stretch/>
        </p:blipFill>
        <p:spPr>
          <a:xfrm>
            <a:off x="2673629" y="1791855"/>
            <a:ext cx="6660016" cy="2602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390116-AB42-4447-B37B-2F29B4900EA0}"/>
              </a:ext>
            </a:extLst>
          </p:cNvPr>
          <p:cNvSpPr txBox="1"/>
          <p:nvPr/>
        </p:nvSpPr>
        <p:spPr>
          <a:xfrm>
            <a:off x="8081010" y="4560570"/>
            <a:ext cx="297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b="1" dirty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정보통신융합</a:t>
            </a:r>
            <a:r>
              <a:rPr kumimoji="1" lang="en-US" altLang="ko-KR" b="1" dirty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(400.021.001)</a:t>
            </a:r>
          </a:p>
          <a:p>
            <a:pPr algn="r"/>
            <a:r>
              <a:rPr kumimoji="1" lang="ko-KR" altLang="en-US" b="1" dirty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최양희 교수님</a:t>
            </a:r>
            <a:endParaRPr kumimoji="1" lang="en-US" altLang="ko-KR" b="1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r"/>
            <a:endParaRPr kumimoji="1" lang="en-US" altLang="ko-KR" b="1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r"/>
            <a:r>
              <a:rPr kumimoji="1" lang="ko-KR" altLang="en-US" b="1" dirty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공과대학 산업공학과</a:t>
            </a:r>
            <a:endParaRPr kumimoji="1" lang="en-US" altLang="ko-KR" b="1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r"/>
            <a:r>
              <a:rPr kumimoji="1" lang="en-US" altLang="ko-KR" b="1" dirty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2014-11561</a:t>
            </a:r>
          </a:p>
          <a:p>
            <a:pPr algn="r"/>
            <a:r>
              <a:rPr kumimoji="1" lang="ko-KR" altLang="en-US" b="1" dirty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민선홍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18B8F-F0C1-471D-B610-508F83A3F38E}"/>
              </a:ext>
            </a:extLst>
          </p:cNvPr>
          <p:cNvSpPr txBox="1"/>
          <p:nvPr/>
        </p:nvSpPr>
        <p:spPr>
          <a:xfrm>
            <a:off x="424872" y="378691"/>
            <a:ext cx="567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바이오 </a:t>
            </a:r>
            <a:r>
              <a:rPr lang="en-US" altLang="ko-KR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푸드테크</a:t>
            </a:r>
            <a:r>
              <a:rPr lang="en-US" altLang="ko-KR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스타트업 소개</a:t>
            </a:r>
          </a:p>
        </p:txBody>
      </p:sp>
    </p:spTree>
    <p:extLst>
      <p:ext uri="{BB962C8B-B14F-4D97-AF65-F5344CB8AC3E}">
        <p14:creationId xmlns:p14="http://schemas.microsoft.com/office/powerpoint/2010/main" val="430923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A51F133-37CA-4D76-AE3E-6D4E40398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62" b="55897"/>
          <a:stretch/>
        </p:blipFill>
        <p:spPr>
          <a:xfrm>
            <a:off x="785446" y="695363"/>
            <a:ext cx="7092462" cy="56034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B7807F-059E-4CD4-AEDD-7115669C9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563"/>
          <a:stretch/>
        </p:blipFill>
        <p:spPr>
          <a:xfrm>
            <a:off x="4384029" y="3774830"/>
            <a:ext cx="6987758" cy="30831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018B8F-F0C1-471D-B610-508F83A3F38E}"/>
              </a:ext>
            </a:extLst>
          </p:cNvPr>
          <p:cNvSpPr txBox="1"/>
          <p:nvPr/>
        </p:nvSpPr>
        <p:spPr>
          <a:xfrm>
            <a:off x="424871" y="378691"/>
            <a:ext cx="978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NAVER</a:t>
            </a:r>
            <a:r>
              <a:rPr lang="ko-KR" altLang="en-US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smartstore</a:t>
            </a:r>
            <a:r>
              <a:rPr lang="ko-KR" altLang="en-US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상품 판매 화면</a:t>
            </a:r>
            <a:endParaRPr lang="en-US" altLang="ko-KR" sz="2800" b="1" dirty="0">
              <a:solidFill>
                <a:srgbClr val="1647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717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5018B8F-F0C1-471D-B610-508F83A3F38E}"/>
              </a:ext>
            </a:extLst>
          </p:cNvPr>
          <p:cNvSpPr txBox="1"/>
          <p:nvPr/>
        </p:nvSpPr>
        <p:spPr>
          <a:xfrm>
            <a:off x="424871" y="378691"/>
            <a:ext cx="978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NAVER</a:t>
            </a:r>
            <a:r>
              <a:rPr lang="ko-KR" altLang="en-US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smartstore</a:t>
            </a:r>
            <a:r>
              <a:rPr lang="ko-KR" altLang="en-US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상품 판매 화면</a:t>
            </a:r>
            <a:endParaRPr lang="en-US" altLang="ko-KR" sz="2800" b="1" dirty="0">
              <a:solidFill>
                <a:srgbClr val="1647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15CA55-FA67-4DEA-BC48-C694C2F7F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2" t="45691" r="7163" b="34565"/>
          <a:stretch/>
        </p:blipFill>
        <p:spPr>
          <a:xfrm>
            <a:off x="1671923" y="954665"/>
            <a:ext cx="8848153" cy="58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29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5018B8F-F0C1-471D-B610-508F83A3F38E}"/>
              </a:ext>
            </a:extLst>
          </p:cNvPr>
          <p:cNvSpPr txBox="1"/>
          <p:nvPr/>
        </p:nvSpPr>
        <p:spPr>
          <a:xfrm>
            <a:off x="424871" y="378691"/>
            <a:ext cx="978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더플랜잇 사업 영역</a:t>
            </a:r>
            <a:endParaRPr lang="en-US" altLang="ko-KR" sz="2800" b="1" dirty="0">
              <a:solidFill>
                <a:srgbClr val="1647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9879AA1-CCD9-43BB-BBEA-AFFB6840E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59" t="17016" r="19159" b="60502"/>
          <a:stretch/>
        </p:blipFill>
        <p:spPr>
          <a:xfrm>
            <a:off x="2981444" y="1055076"/>
            <a:ext cx="6229112" cy="25601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9F9E7C-7942-422A-9B09-C45D212B04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58" t="39647" r="20839" b="40695"/>
          <a:stretch/>
        </p:blipFill>
        <p:spPr>
          <a:xfrm>
            <a:off x="0" y="3876844"/>
            <a:ext cx="6059488" cy="22385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2C121F-8898-4282-B21B-06F989D8B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58" t="60513" r="20839" b="19829"/>
          <a:stretch/>
        </p:blipFill>
        <p:spPr>
          <a:xfrm>
            <a:off x="6059487" y="3876844"/>
            <a:ext cx="6059488" cy="223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12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5018B8F-F0C1-471D-B610-508F83A3F38E}"/>
              </a:ext>
            </a:extLst>
          </p:cNvPr>
          <p:cNvSpPr txBox="1"/>
          <p:nvPr/>
        </p:nvSpPr>
        <p:spPr>
          <a:xfrm>
            <a:off x="424871" y="378691"/>
            <a:ext cx="978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전망 및 한계</a:t>
            </a:r>
            <a:endParaRPr lang="en-US" altLang="ko-KR" sz="2800" b="1" dirty="0">
              <a:solidFill>
                <a:srgbClr val="1647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0B5534-EDE0-45AD-A44A-944AB62D9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49" y="1190161"/>
            <a:ext cx="2315206" cy="23152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08C33B-69A4-4D6C-BD21-49EFCE6B7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75" y="1637677"/>
            <a:ext cx="1420174" cy="14201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44E30B9-D963-42C9-92F4-66ACAE0356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08" y="2804339"/>
            <a:ext cx="1786889" cy="17868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FC7784-13E8-4CFC-9E05-02AEF32BE4EF}"/>
              </a:ext>
            </a:extLst>
          </p:cNvPr>
          <p:cNvSpPr txBox="1"/>
          <p:nvPr/>
        </p:nvSpPr>
        <p:spPr>
          <a:xfrm>
            <a:off x="771555" y="4345040"/>
            <a:ext cx="4635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아직 제품 종류가 마요네즈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크래커 등으로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한정되어 있음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앞으로 계란 뿐 아니라 우유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고기를 포함하는 육류를 대체할 수 있는 플랫폼 및 대체 원료와 제품 개발에 힘 쓰겠다고 밝힘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58A6031-48C5-495F-85EC-DAABAC97D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6615" y="335478"/>
            <a:ext cx="6360514" cy="348651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977B-5EA7-423E-BE8C-501907501ED6}"/>
              </a:ext>
            </a:extLst>
          </p:cNvPr>
          <p:cNvSpPr/>
          <p:nvPr/>
        </p:nvSpPr>
        <p:spPr>
          <a:xfrm>
            <a:off x="5538871" y="3697784"/>
            <a:ext cx="63605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Google Trends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로 본 전 세계적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Vegan, Vegetarian, Gluten Free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에 대한 관심도 변화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Vegan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인구는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1990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년대 초 전 세계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만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~200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만 명에서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년 기준 약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억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~9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억 명 정도로 빠르게 증가함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우리나라에서 추정되는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Vegan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인구는 총 인구의 약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2%(100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만 명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로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전 세계 평균에 비하면 그 수와 관심이 적은 편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37227EE-ABAF-481F-8505-1B9E23234B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87" y="5400051"/>
            <a:ext cx="1203926" cy="120392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129F592-CC06-4FCF-97E6-73CDC317E87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9" t="11238" r="12557" b="11238"/>
          <a:stretch/>
        </p:blipFill>
        <p:spPr>
          <a:xfrm>
            <a:off x="10476777" y="5313625"/>
            <a:ext cx="1290352" cy="1290352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812270-EEC1-43BA-A982-C4356A3774E0}"/>
              </a:ext>
            </a:extLst>
          </p:cNvPr>
          <p:cNvSpPr/>
          <p:nvPr/>
        </p:nvSpPr>
        <p:spPr>
          <a:xfrm>
            <a:off x="3657198" y="5930401"/>
            <a:ext cx="54309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최근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푸드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및 푸드테크 기업의 급속도의 성장은 오히려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더플랜잇에게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납품 및 고객층 확대의 기회로 작용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077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CA507C-6DC0-4469-8535-93D7D3F1CD2B}"/>
              </a:ext>
            </a:extLst>
          </p:cNvPr>
          <p:cNvSpPr txBox="1"/>
          <p:nvPr/>
        </p:nvSpPr>
        <p:spPr>
          <a:xfrm>
            <a:off x="471055" y="1198813"/>
            <a:ext cx="1143277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잇츠베러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공식 홈페이지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https://www.eatsbetterfoods.com/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한국경제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양재식 더플랜잇 대표 인터뷰 기사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https://www.hankyung.com/it/article/201801122394f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이투데이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양재식 더플랜잇 대표 인터뷰 기사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http://www.etoday.co.kr/news/section/newsview.php?idxno=1632881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Platum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더플랜잇 투자 유치 기사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https://platum.kr/archives/114264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Etnews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더플랜잇 투자 유치 기사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http://www.etnews.com/20190109000293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1boon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kakao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실험실에서 건강한 마요 탄생시킨 청년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창업가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https://1boon.kakao.com/prismtv/bean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THEVC,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더플랜잇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ThePlantEat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https://thevc.kr/ThePlantEat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NAVER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smartstore,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잇츠베러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쇼핑몰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https://smartstore.naver.com/eatsbetter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kakao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story funding,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약콩마요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https://storyfunding.daum.net/project/13132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Wadiz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funding,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잇츠베러마요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https://www.wadiz.kr/web/campaign/detail/21024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bell,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스톤브릿지벤처스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투자 기사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13"/>
              </a:rPr>
              <a:t>https://www.thebell.co.kr/free/content/ArticleView.asp?key=201808070100010760000699&amp;lcode=00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Google Trends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시간 흐름에 따른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Vegan,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Vegetarian,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Gluten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Free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관심도 변화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14"/>
              </a:rPr>
              <a:t>https://trends.google.com/trends/explore?date=2012-01-01%202018-01-01&amp;q=vegan,vegetarian,gluten%20free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Quora,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전 세계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Vegan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인구 동향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  <a:hlinkClick r:id="rId15"/>
              </a:rPr>
              <a:t>https://www.quora.com/How-many-vegans-are-there-in-the-world-and-is-the-number-growing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033F3-06FD-4F91-A9FD-BA2A615EDA8E}"/>
              </a:ext>
            </a:extLst>
          </p:cNvPr>
          <p:cNvSpPr txBox="1"/>
          <p:nvPr/>
        </p:nvSpPr>
        <p:spPr>
          <a:xfrm>
            <a:off x="424871" y="378691"/>
            <a:ext cx="978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참고 자료</a:t>
            </a:r>
            <a:endParaRPr lang="en-US" altLang="ko-KR" sz="2800" b="1" dirty="0">
              <a:solidFill>
                <a:srgbClr val="1647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56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5B033F3-06FD-4F91-A9FD-BA2A615EDA8E}"/>
              </a:ext>
            </a:extLst>
          </p:cNvPr>
          <p:cNvSpPr txBox="1"/>
          <p:nvPr/>
        </p:nvSpPr>
        <p:spPr>
          <a:xfrm>
            <a:off x="424871" y="378691"/>
            <a:ext cx="978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4D736-EA9E-4203-800B-66D6F978E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4" b="27862"/>
          <a:stretch/>
        </p:blipFill>
        <p:spPr>
          <a:xfrm>
            <a:off x="2673629" y="1791855"/>
            <a:ext cx="6660016" cy="2602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7AEDA-0D7A-4974-8E64-332C0E2D5FAD}"/>
              </a:ext>
            </a:extLst>
          </p:cNvPr>
          <p:cNvSpPr txBox="1"/>
          <p:nvPr/>
        </p:nvSpPr>
        <p:spPr>
          <a:xfrm>
            <a:off x="8081010" y="4560570"/>
            <a:ext cx="297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b="1" dirty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정보통신융합</a:t>
            </a:r>
            <a:r>
              <a:rPr kumimoji="1" lang="en-US" altLang="ko-KR" b="1" dirty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(400.021.001)</a:t>
            </a:r>
          </a:p>
          <a:p>
            <a:pPr algn="r"/>
            <a:r>
              <a:rPr kumimoji="1" lang="ko-KR" altLang="en-US" b="1" dirty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최양희 교수님</a:t>
            </a:r>
            <a:endParaRPr kumimoji="1" lang="en-US" altLang="ko-KR" b="1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r"/>
            <a:endParaRPr kumimoji="1" lang="en-US" altLang="ko-KR" b="1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r"/>
            <a:r>
              <a:rPr kumimoji="1" lang="ko-KR" altLang="en-US" b="1" dirty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공과대학 산업공학과</a:t>
            </a:r>
            <a:endParaRPr kumimoji="1" lang="en-US" altLang="ko-KR" b="1" dirty="0"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r"/>
            <a:r>
              <a:rPr kumimoji="1" lang="en-US" altLang="ko-KR" b="1" dirty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2014-11561</a:t>
            </a:r>
          </a:p>
          <a:p>
            <a:pPr algn="r"/>
            <a:r>
              <a:rPr kumimoji="1" lang="ko-KR" altLang="en-US" b="1" dirty="0"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민선홍</a:t>
            </a:r>
          </a:p>
        </p:txBody>
      </p:sp>
    </p:spTree>
    <p:extLst>
      <p:ext uri="{BB962C8B-B14F-4D97-AF65-F5344CB8AC3E}">
        <p14:creationId xmlns:p14="http://schemas.microsoft.com/office/powerpoint/2010/main" val="4201844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5018B8F-F0C1-471D-B610-508F83A3F38E}"/>
              </a:ext>
            </a:extLst>
          </p:cNvPr>
          <p:cNvSpPr txBox="1"/>
          <p:nvPr/>
        </p:nvSpPr>
        <p:spPr>
          <a:xfrm>
            <a:off x="424872" y="378691"/>
            <a:ext cx="567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더플랜잇 양재식 대표 소개</a:t>
            </a:r>
            <a:endParaRPr lang="en-US" altLang="ko-KR" sz="2800" b="1" dirty="0">
              <a:solidFill>
                <a:srgbClr val="1647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2D229F-2504-4E07-B156-C4DA2A00B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1" y="1198813"/>
            <a:ext cx="3412575" cy="51188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1A6A3A8-B271-421C-A6B6-24CE549966D8}"/>
              </a:ext>
            </a:extLst>
          </p:cNvPr>
          <p:cNvSpPr/>
          <p:nvPr/>
        </p:nvSpPr>
        <p:spPr>
          <a:xfrm>
            <a:off x="4380699" y="1198813"/>
            <a:ext cx="72544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저희 목표는 한 사람을 채식주의자로 만드는 게 아닙니다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계란이 안 들어간 마요네즈를 보통 사람 열 명이 먹도록 하는 일이 세상에 더 </a:t>
            </a:r>
            <a:r>
              <a:rPr lang="ko-KR" altLang="en-US" sz="1600" b="1" spc="-150" dirty="0">
                <a:latin typeface="Arial" panose="020B0604020202020204" pitchFamily="34" charset="0"/>
                <a:cs typeface="Arial" panose="020B0604020202020204" pitchFamily="34" charset="0"/>
              </a:rPr>
              <a:t>이롭다고 생각합니다</a:t>
            </a:r>
            <a:r>
              <a:rPr lang="en-US" altLang="ko-KR" sz="1600" b="1" spc="-150" dirty="0">
                <a:latin typeface="Arial" panose="020B0604020202020204" pitchFamily="34" charset="0"/>
                <a:cs typeface="Arial" panose="020B0604020202020204" pitchFamily="34" charset="0"/>
              </a:rPr>
              <a:t>."</a:t>
            </a:r>
            <a:endParaRPr lang="ko-KR" altLang="en-US" sz="1600" b="1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449FF6-85DA-4F92-A83E-B427396CDEA3}"/>
              </a:ext>
            </a:extLst>
          </p:cNvPr>
          <p:cNvSpPr/>
          <p:nvPr/>
        </p:nvSpPr>
        <p:spPr>
          <a:xfrm>
            <a:off x="4128654" y="2142046"/>
            <a:ext cx="775854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한동대학교 생명과학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컴퓨터과학 학사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생명과학 석사 졸업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b="1" dirty="0">
                <a:solidFill>
                  <a:srgbClr val="287A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글로벌 영양 불균형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에 문제의식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… “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왜 세계의 절반은 굶주리는가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?”</a:t>
            </a: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선진국은 </a:t>
            </a:r>
            <a:r>
              <a:rPr lang="ko-KR" altLang="en-US" spc="-150" dirty="0">
                <a:latin typeface="Arial" panose="020B0604020202020204" pitchFamily="34" charset="0"/>
                <a:cs typeface="Arial" panose="020B0604020202020204" pitchFamily="34" charset="0"/>
              </a:rPr>
              <a:t>육류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과다섭취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개발도상국은 가축사료로 </a:t>
            </a:r>
            <a:r>
              <a:rPr lang="ko-KR" altLang="en-US" spc="-150" dirty="0">
                <a:latin typeface="Arial" panose="020B0604020202020204" pitchFamily="34" charset="0"/>
                <a:cs typeface="Arial" panose="020B0604020202020204" pitchFamily="34" charset="0"/>
              </a:rPr>
              <a:t>쓰일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농작물 키우느라 식량 부족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글로벌 영양 불균형 해결을 위한 </a:t>
            </a:r>
            <a:r>
              <a:rPr lang="ko-KR" altLang="en-US" b="1" dirty="0">
                <a:solidFill>
                  <a:srgbClr val="287A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지속가능한 식품 및 산업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의 필요성 인식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농촌진흥청 발효식품과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생식 전문 제조판매업체 이롬 연구원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현대인의 과도한 육류 섭취로 공급량을 맞추기 위한 </a:t>
            </a:r>
            <a:r>
              <a:rPr lang="ko-KR" altLang="en-US" b="1" dirty="0">
                <a:solidFill>
                  <a:srgbClr val="287A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공장식 축산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빈번히 발생하는 </a:t>
            </a:r>
            <a:r>
              <a:rPr lang="ko-KR" altLang="en-US" b="1" dirty="0">
                <a:solidFill>
                  <a:srgbClr val="287A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조류인플루엔자</a:t>
            </a:r>
            <a:r>
              <a:rPr lang="en-US" altLang="ko-KR" b="1" dirty="0">
                <a:solidFill>
                  <a:srgbClr val="287A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(AI)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의 심각성 인식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b="1" dirty="0">
                <a:solidFill>
                  <a:srgbClr val="287A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순식물성 마요네즈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에 대한 아이디어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서울대학교 농업생명과학대학 바이오 모듈레이션 박사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(2016~)</a:t>
            </a:r>
          </a:p>
          <a:p>
            <a:pPr algn="just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월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더플랜잇“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설립</a:t>
            </a:r>
          </a:p>
        </p:txBody>
      </p:sp>
    </p:spTree>
    <p:extLst>
      <p:ext uri="{BB962C8B-B14F-4D97-AF65-F5344CB8AC3E}">
        <p14:creationId xmlns:p14="http://schemas.microsoft.com/office/powerpoint/2010/main" val="900646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03F4F21-4DB8-419E-8718-5AD55693A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99" t="28148" r="17046" b="23098"/>
          <a:stretch/>
        </p:blipFill>
        <p:spPr>
          <a:xfrm>
            <a:off x="424872" y="0"/>
            <a:ext cx="820307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018B8F-F0C1-471D-B610-508F83A3F38E}"/>
              </a:ext>
            </a:extLst>
          </p:cNvPr>
          <p:cNvSpPr txBox="1"/>
          <p:nvPr/>
        </p:nvSpPr>
        <p:spPr>
          <a:xfrm>
            <a:off x="424872" y="378691"/>
            <a:ext cx="567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더플랜잇 기업 소개</a:t>
            </a:r>
            <a:endParaRPr lang="en-US" altLang="ko-KR" sz="2800" b="1" dirty="0">
              <a:solidFill>
                <a:srgbClr val="1647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5FF219-0205-4D1A-AFA5-C6DFD6D4D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64" y="4379165"/>
            <a:ext cx="1935081" cy="13765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A96B17-52F6-4BB2-B1A7-A636DA0717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" t="15154" r="10122" b="27827"/>
          <a:stretch/>
        </p:blipFill>
        <p:spPr>
          <a:xfrm>
            <a:off x="822034" y="1419148"/>
            <a:ext cx="3195783" cy="1524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35F88D-AF4F-4557-A763-2EEA557EC5BA}"/>
              </a:ext>
            </a:extLst>
          </p:cNvPr>
          <p:cNvSpPr txBox="1"/>
          <p:nvPr/>
        </p:nvSpPr>
        <p:spPr>
          <a:xfrm>
            <a:off x="1371597" y="3070408"/>
            <a:ext cx="2096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287A32"/>
                </a:solidFill>
                <a:latin typeface="Arial Black" panose="020B0A04020102020204" pitchFamily="34" charset="0"/>
              </a:rPr>
              <a:t>Corporate Identity</a:t>
            </a:r>
            <a:endParaRPr lang="ko-KR" altLang="en-US" sz="2000" dirty="0">
              <a:solidFill>
                <a:srgbClr val="287A32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78AAD7-5B39-4405-99FA-EEDD4A7B5670}"/>
              </a:ext>
            </a:extLst>
          </p:cNvPr>
          <p:cNvSpPr txBox="1"/>
          <p:nvPr/>
        </p:nvSpPr>
        <p:spPr>
          <a:xfrm>
            <a:off x="5740336" y="5952900"/>
            <a:ext cx="1491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64732"/>
                </a:solidFill>
                <a:latin typeface="Arial Black" panose="020B0A04020102020204" pitchFamily="34" charset="0"/>
              </a:rPr>
              <a:t>Brand Identity</a:t>
            </a:r>
            <a:endParaRPr lang="ko-KR" altLang="en-US" sz="2000" dirty="0">
              <a:solidFill>
                <a:srgbClr val="164732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B59D786-CD7A-4A22-B7DD-61AAF1EDCE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923" b="-17983"/>
          <a:stretch/>
        </p:blipFill>
        <p:spPr>
          <a:xfrm>
            <a:off x="9336952" y="1335169"/>
            <a:ext cx="1901878" cy="20103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B5A77F8-4458-4383-AC19-FE89C9CAB2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411" r="34954"/>
          <a:stretch/>
        </p:blipFill>
        <p:spPr>
          <a:xfrm>
            <a:off x="9372979" y="3124248"/>
            <a:ext cx="2081526" cy="17039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33B74D1-FC10-4B1E-B407-5C7DCA0BB9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365"/>
          <a:stretch/>
        </p:blipFill>
        <p:spPr>
          <a:xfrm>
            <a:off x="9336952" y="4922657"/>
            <a:ext cx="2081528" cy="17039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2F15F1-C774-40D9-83C3-7F06C43BBEB4}"/>
              </a:ext>
            </a:extLst>
          </p:cNvPr>
          <p:cNvSpPr txBox="1"/>
          <p:nvPr/>
        </p:nvSpPr>
        <p:spPr>
          <a:xfrm>
            <a:off x="9204006" y="708257"/>
            <a:ext cx="2347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64732"/>
                </a:solidFill>
                <a:latin typeface="Arial Black" panose="020B0A04020102020204" pitchFamily="34" charset="0"/>
              </a:rPr>
              <a:t>3 Core Values</a:t>
            </a:r>
            <a:endParaRPr lang="ko-KR" altLang="en-US" sz="2000" dirty="0">
              <a:solidFill>
                <a:srgbClr val="16473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2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5018B8F-F0C1-471D-B610-508F83A3F38E}"/>
              </a:ext>
            </a:extLst>
          </p:cNvPr>
          <p:cNvSpPr txBox="1"/>
          <p:nvPr/>
        </p:nvSpPr>
        <p:spPr>
          <a:xfrm>
            <a:off x="424872" y="378691"/>
            <a:ext cx="567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더플랜잇 기업 소개</a:t>
            </a:r>
            <a:endParaRPr lang="en-US" altLang="ko-KR" sz="2800" b="1" dirty="0">
              <a:solidFill>
                <a:srgbClr val="1647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D6BB95-B008-4DA3-9B4C-0113D0A5B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96" y="1128353"/>
            <a:ext cx="3989084" cy="2659389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076659E6-1CD7-4D65-A67C-F7320F66046E}"/>
              </a:ext>
            </a:extLst>
          </p:cNvPr>
          <p:cNvGrpSpPr/>
          <p:nvPr/>
        </p:nvGrpSpPr>
        <p:grpSpPr>
          <a:xfrm>
            <a:off x="702270" y="4342427"/>
            <a:ext cx="2236325" cy="2256790"/>
            <a:chOff x="6770081" y="793679"/>
            <a:chExt cx="1833939" cy="1710289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ABDE649-F9AE-4C09-87F4-E6BAD75DB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90" t="31417" r="15928" b="34371"/>
            <a:stretch/>
          </p:blipFill>
          <p:spPr>
            <a:xfrm>
              <a:off x="6770081" y="793679"/>
              <a:ext cx="1833939" cy="62872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841156B-0E90-4BA9-90FB-6CDD552DF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214" y="1422400"/>
              <a:ext cx="1639574" cy="1081568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6447A48-DC20-4719-81DC-282E003190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411" y="2109276"/>
            <a:ext cx="2114541" cy="21145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B4DA14E-51AA-4638-9FC5-6770554AFB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533" y="3792320"/>
            <a:ext cx="2143674" cy="17929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EFA0034-F2A6-451C-AE32-D24DEC6460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231" y="736378"/>
            <a:ext cx="1767930" cy="176793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7DD2D75-76B3-4143-886F-E34B19CBD00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9" t="11238" r="12557" b="11238"/>
          <a:stretch/>
        </p:blipFill>
        <p:spPr>
          <a:xfrm>
            <a:off x="9958747" y="597066"/>
            <a:ext cx="1894844" cy="189484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D86B90C-C4EE-4BA6-B1D9-DD039A2992AA}"/>
              </a:ext>
            </a:extLst>
          </p:cNvPr>
          <p:cNvSpPr txBox="1"/>
          <p:nvPr/>
        </p:nvSpPr>
        <p:spPr>
          <a:xfrm>
            <a:off x="772038" y="3787742"/>
            <a:ext cx="436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비더로켓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(Be the Rocket) 3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기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125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개 팀 중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등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대상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8497830-497D-4753-AE65-73E10E11A119}"/>
              </a:ext>
            </a:extLst>
          </p:cNvPr>
          <p:cNvSpPr txBox="1"/>
          <p:nvPr/>
        </p:nvSpPr>
        <p:spPr>
          <a:xfrm>
            <a:off x="2956438" y="5408578"/>
            <a:ext cx="2368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카카오 스토리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펀딩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목표 금액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: 300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만원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달성율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: 178% (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약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500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만원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펀딩참여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: 369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건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D66A83C-7C1E-49B3-8F03-56333EF0AD37}"/>
              </a:ext>
            </a:extLst>
          </p:cNvPr>
          <p:cNvSpPr txBox="1"/>
          <p:nvPr/>
        </p:nvSpPr>
        <p:spPr>
          <a:xfrm>
            <a:off x="5196179" y="4327525"/>
            <a:ext cx="2619006" cy="952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Wadiz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펀딩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목표 금액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: 100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만원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달성율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: 1097% (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약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만원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펀딩참여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: 543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건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373E26E-587C-4FDF-9C06-4651C0EF7282}"/>
              </a:ext>
            </a:extLst>
          </p:cNvPr>
          <p:cNvSpPr txBox="1"/>
          <p:nvPr/>
        </p:nvSpPr>
        <p:spPr>
          <a:xfrm>
            <a:off x="8690695" y="2651777"/>
            <a:ext cx="2795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O2O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신선배송 업체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Market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Kurly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Hello Nature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입점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5E32A5B-B6A3-4AD5-90E7-B0D9DD322205}"/>
              </a:ext>
            </a:extLst>
          </p:cNvPr>
          <p:cNvSpPr txBox="1"/>
          <p:nvPr/>
        </p:nvSpPr>
        <p:spPr>
          <a:xfrm>
            <a:off x="8182883" y="5638979"/>
            <a:ext cx="3652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비건 전문매장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비건스페이스와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유기농 전문매장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맘마멤버스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등 오프라인 매장 입점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C50823-233C-4FA7-9463-F27949033B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263" y="3787742"/>
            <a:ext cx="1771328" cy="177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2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5018B8F-F0C1-471D-B610-508F83A3F38E}"/>
              </a:ext>
            </a:extLst>
          </p:cNvPr>
          <p:cNvSpPr txBox="1"/>
          <p:nvPr/>
        </p:nvSpPr>
        <p:spPr>
          <a:xfrm>
            <a:off x="424872" y="378691"/>
            <a:ext cx="567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투자 기업 소개</a:t>
            </a:r>
            <a:endParaRPr lang="en-US" altLang="ko-KR" sz="2800" b="1" dirty="0">
              <a:solidFill>
                <a:srgbClr val="1647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781F247-CBCC-4338-9B28-A32FCA0BB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8" y="3151581"/>
            <a:ext cx="2195265" cy="2195265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41BCA6-AFCC-4B70-8736-C3BF662AA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00" y="4565053"/>
            <a:ext cx="1148331" cy="1148331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5B5AB9E-1761-4E4C-9F14-35F578D12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20" y="1144616"/>
            <a:ext cx="1263954" cy="1263954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A02885-CC89-4632-9123-B3FB77A699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1" y="4565052"/>
            <a:ext cx="1148332" cy="1148332"/>
          </a:xfrm>
          <a:prstGeom prst="ellipse">
            <a:avLst/>
          </a:prstGeom>
          <a:ln w="127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43FA1D-5860-422A-B2B5-8FB37B86925A}"/>
              </a:ext>
            </a:extLst>
          </p:cNvPr>
          <p:cNvSpPr txBox="1"/>
          <p:nvPr/>
        </p:nvSpPr>
        <p:spPr>
          <a:xfrm>
            <a:off x="2604104" y="1351595"/>
            <a:ext cx="3881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월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억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(Seed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단계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글로벌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테크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스타트업을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양성하는 컴퍼니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빌더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C7687-4040-4DD9-90C2-E38A4204DA69}"/>
              </a:ext>
            </a:extLst>
          </p:cNvPr>
          <p:cNvSpPr txBox="1"/>
          <p:nvPr/>
        </p:nvSpPr>
        <p:spPr>
          <a:xfrm>
            <a:off x="3398736" y="3662539"/>
            <a:ext cx="32130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월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억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(series A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단계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푸드플라이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우아한형제들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배달의 민족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등 푸드테크 기업에 관심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748E7F-91F9-41F1-AB1E-0586CD8FC901}"/>
              </a:ext>
            </a:extLst>
          </p:cNvPr>
          <p:cNvSpPr/>
          <p:nvPr/>
        </p:nvSpPr>
        <p:spPr>
          <a:xfrm>
            <a:off x="6855165" y="907741"/>
            <a:ext cx="4746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STONEBRIDGE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송영돈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수석팀장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“환경/위생/규제 이슈 등으로 </a:t>
            </a:r>
            <a:r>
              <a:rPr lang="ko-KR" altLang="en-US" b="1" dirty="0">
                <a:solidFill>
                  <a:srgbClr val="287A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육류 대체식품 개발은 글로벌 메가 트렌드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algn="just"/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국내에서 가장 빠르게 데이터 기반 식물성 원료 발굴 및 개발 시스템을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R&amp;D하고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제품화하는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푸드테크 업체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A80CAE-BE43-4653-B763-3E93693B5A94}"/>
              </a:ext>
            </a:extLst>
          </p:cNvPr>
          <p:cNvSpPr/>
          <p:nvPr/>
        </p:nvSpPr>
        <p:spPr>
          <a:xfrm>
            <a:off x="6855165" y="3805359"/>
            <a:ext cx="47461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LOTTE Accelerator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이종훈 본부장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“전 세계적인 식품업계의 변화추세 중 가장 뜨거운 영역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ko-KR" altLang="en-US" b="1" dirty="0">
                <a:solidFill>
                  <a:srgbClr val="287A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활동의 사회적 가치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가 아주 크다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사업에 투자한다는 생각보다 인류의 미래와 사람에 투자한다는 생각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930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6598474-4B6E-4AE8-9226-9147D3EB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955" y="2047550"/>
            <a:ext cx="7878440" cy="4155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018B8F-F0C1-471D-B610-508F83A3F38E}"/>
              </a:ext>
            </a:extLst>
          </p:cNvPr>
          <p:cNvSpPr txBox="1"/>
          <p:nvPr/>
        </p:nvSpPr>
        <p:spPr>
          <a:xfrm>
            <a:off x="424872" y="378691"/>
            <a:ext cx="567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대표 상품 소개</a:t>
            </a:r>
            <a:r>
              <a:rPr lang="en-US" altLang="ko-KR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잇츠베러마요</a:t>
            </a:r>
            <a:endParaRPr lang="en-US" altLang="ko-KR" sz="2800" b="1" dirty="0">
              <a:solidFill>
                <a:srgbClr val="1647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2A9E4C-9F44-4467-AC8F-6529F6853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34" y="4008291"/>
            <a:ext cx="2712485" cy="17936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FF7041-E622-4362-AC33-52DC5A6218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4" t="7200" r="27358" b="7845"/>
          <a:stretch/>
        </p:blipFill>
        <p:spPr>
          <a:xfrm>
            <a:off x="893296" y="1423470"/>
            <a:ext cx="995618" cy="17936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D1E8C0-B8FC-4046-9974-A9707EFBE441}"/>
              </a:ext>
            </a:extLst>
          </p:cNvPr>
          <p:cNvSpPr txBox="1"/>
          <p:nvPr/>
        </p:nvSpPr>
        <p:spPr>
          <a:xfrm>
            <a:off x="1935639" y="2047550"/>
            <a:ext cx="1686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약콩두유를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개발한 서울대학교 이기원 교수님께 조언을 구했다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0E888D-81A6-4D32-A6E5-6F93792A0630}"/>
              </a:ext>
            </a:extLst>
          </p:cNvPr>
          <p:cNvSpPr txBox="1"/>
          <p:nvPr/>
        </p:nvSpPr>
        <p:spPr>
          <a:xfrm>
            <a:off x="828551" y="5895706"/>
            <a:ext cx="2377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초기 개발 제품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콩으로마요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C4235A8-D1A0-456C-9E24-27E0C260B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016" y="303436"/>
            <a:ext cx="1204029" cy="29136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1A0C34-1A89-4F87-98B6-6340B15BD6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156" t="27681" r="32194" b="69498"/>
          <a:stretch/>
        </p:blipFill>
        <p:spPr>
          <a:xfrm>
            <a:off x="5904379" y="434744"/>
            <a:ext cx="1089331" cy="1089333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AD06DE-1C07-4E71-AFAB-A807E50A42D9}"/>
              </a:ext>
            </a:extLst>
          </p:cNvPr>
          <p:cNvSpPr txBox="1"/>
          <p:nvPr/>
        </p:nvSpPr>
        <p:spPr>
          <a:xfrm>
            <a:off x="6383360" y="1655385"/>
            <a:ext cx="4343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국내 마요네즈 업계로는 유일하게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영국채식협회에서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정식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비건인증을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받은 잇츠베러마요</a:t>
            </a:r>
          </a:p>
        </p:txBody>
      </p:sp>
    </p:spTree>
    <p:extLst>
      <p:ext uri="{BB962C8B-B14F-4D97-AF65-F5344CB8AC3E}">
        <p14:creationId xmlns:p14="http://schemas.microsoft.com/office/powerpoint/2010/main" val="511618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5018B8F-F0C1-471D-B610-508F83A3F38E}"/>
              </a:ext>
            </a:extLst>
          </p:cNvPr>
          <p:cNvSpPr txBox="1"/>
          <p:nvPr/>
        </p:nvSpPr>
        <p:spPr>
          <a:xfrm>
            <a:off x="424872" y="378691"/>
            <a:ext cx="567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대표 상품 소개</a:t>
            </a:r>
            <a:r>
              <a:rPr lang="en-US" altLang="ko-KR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잇츠베러마요</a:t>
            </a:r>
            <a:endParaRPr lang="en-US" altLang="ko-KR" sz="2800" b="1" dirty="0">
              <a:solidFill>
                <a:srgbClr val="1647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7E6B1F-F3C8-4CA2-BB1E-B72F2032C7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9" t="3761" r="6959" b="4274"/>
          <a:stretch/>
        </p:blipFill>
        <p:spPr>
          <a:xfrm>
            <a:off x="7702062" y="1"/>
            <a:ext cx="4499766" cy="685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366D06D-7B8E-4648-9DA3-5A58C3DF7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63" y="1772104"/>
            <a:ext cx="6690678" cy="2859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FC4BA7-A195-4ECF-8939-753781997F2F}"/>
              </a:ext>
            </a:extLst>
          </p:cNvPr>
          <p:cNvSpPr txBox="1"/>
          <p:nvPr/>
        </p:nvSpPr>
        <p:spPr>
          <a:xfrm>
            <a:off x="2991510" y="4789938"/>
            <a:ext cx="195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가격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(245g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기준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91961B-D605-4FD9-82AC-D8A3EBD8471E}"/>
              </a:ext>
            </a:extLst>
          </p:cNvPr>
          <p:cNvSpPr txBox="1"/>
          <p:nvPr/>
        </p:nvSpPr>
        <p:spPr>
          <a:xfrm>
            <a:off x="424872" y="4789938"/>
            <a:ext cx="195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5,500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3D578E-8838-4E83-B0C0-D319E8BC710D}"/>
              </a:ext>
            </a:extLst>
          </p:cNvPr>
          <p:cNvSpPr txBox="1"/>
          <p:nvPr/>
        </p:nvSpPr>
        <p:spPr>
          <a:xfrm>
            <a:off x="5622456" y="4789938"/>
            <a:ext cx="195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약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2,100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1946672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5018B8F-F0C1-471D-B610-508F83A3F38E}"/>
              </a:ext>
            </a:extLst>
          </p:cNvPr>
          <p:cNvSpPr txBox="1"/>
          <p:nvPr/>
        </p:nvSpPr>
        <p:spPr>
          <a:xfrm>
            <a:off x="424872" y="378691"/>
            <a:ext cx="7204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잇츠베러마요 </a:t>
            </a:r>
            <a:r>
              <a:rPr lang="en-US" altLang="ko-KR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vs. Impossible Burger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E66DB0-A01A-409D-AF35-9B76E3570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214" y="2582687"/>
            <a:ext cx="2895601" cy="20088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5B44FD-AAF1-4015-8DEE-262524C74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645" y="2058125"/>
            <a:ext cx="1204029" cy="29136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E3D8DC-93EB-486A-B4A1-DBB15A98C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244" y="3240944"/>
            <a:ext cx="1087397" cy="10873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89E5DD-4331-4FB5-B669-E5610C3C67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741" y="4817438"/>
            <a:ext cx="1085259" cy="1085259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FC3307C4-E516-44BB-A498-86B33F414F18}"/>
              </a:ext>
            </a:extLst>
          </p:cNvPr>
          <p:cNvSpPr/>
          <p:nvPr/>
        </p:nvSpPr>
        <p:spPr>
          <a:xfrm>
            <a:off x="3837742" y="1105034"/>
            <a:ext cx="3423613" cy="5594475"/>
          </a:xfrm>
          <a:prstGeom prst="downArrow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0D23CF-016B-47A1-AB08-9C41E7E9FB50}"/>
              </a:ext>
            </a:extLst>
          </p:cNvPr>
          <p:cNvSpPr txBox="1"/>
          <p:nvPr/>
        </p:nvSpPr>
        <p:spPr>
          <a:xfrm>
            <a:off x="6614181" y="1567024"/>
            <a:ext cx="1849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rial Black" panose="020B0A04020102020204" pitchFamily="34" charset="0"/>
              </a:rPr>
              <a:t>87%</a:t>
            </a:r>
            <a:endParaRPr lang="ko-KR" altLang="en-US" sz="5400" dirty="0"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C0DFF5-6D40-45B3-AA7A-E94725339E80}"/>
              </a:ext>
            </a:extLst>
          </p:cNvPr>
          <p:cNvSpPr txBox="1"/>
          <p:nvPr/>
        </p:nvSpPr>
        <p:spPr>
          <a:xfrm>
            <a:off x="6610976" y="3240944"/>
            <a:ext cx="1849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rial Black" panose="020B0A04020102020204" pitchFamily="34" charset="0"/>
              </a:rPr>
              <a:t>75%</a:t>
            </a:r>
            <a:endParaRPr lang="ko-KR" altLang="en-US" sz="5400" dirty="0">
              <a:latin typeface="Arial Black" panose="020B0A040201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52DB7-DE80-49D0-ADB9-FDF48D4B8CDD}"/>
              </a:ext>
            </a:extLst>
          </p:cNvPr>
          <p:cNvSpPr txBox="1"/>
          <p:nvPr/>
        </p:nvSpPr>
        <p:spPr>
          <a:xfrm>
            <a:off x="7046844" y="5154286"/>
            <a:ext cx="1849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rial Black" panose="020B0A04020102020204" pitchFamily="34" charset="0"/>
              </a:rPr>
              <a:t>95%</a:t>
            </a:r>
            <a:endParaRPr lang="ko-KR" altLang="en-US" sz="5400" dirty="0"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804B2A-1450-487D-8D4D-0541454EBC8C}"/>
              </a:ext>
            </a:extLst>
          </p:cNvPr>
          <p:cNvSpPr txBox="1"/>
          <p:nvPr/>
        </p:nvSpPr>
        <p:spPr>
          <a:xfrm>
            <a:off x="2832247" y="1567024"/>
            <a:ext cx="1849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rial Black" panose="020B0A04020102020204" pitchFamily="34" charset="0"/>
              </a:rPr>
              <a:t>94%</a:t>
            </a:r>
            <a:endParaRPr lang="ko-KR" altLang="en-US" sz="5400" dirty="0">
              <a:latin typeface="Arial Black" panose="020B0A04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8AB947-4591-4B7B-9AFD-71E18E48496E}"/>
              </a:ext>
            </a:extLst>
          </p:cNvPr>
          <p:cNvSpPr txBox="1"/>
          <p:nvPr/>
        </p:nvSpPr>
        <p:spPr>
          <a:xfrm>
            <a:off x="2829042" y="3240944"/>
            <a:ext cx="1849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rial Black" panose="020B0A04020102020204" pitchFamily="34" charset="0"/>
              </a:rPr>
              <a:t>56%</a:t>
            </a:r>
            <a:endParaRPr lang="ko-KR" altLang="en-US" sz="5400" dirty="0">
              <a:latin typeface="Arial Black" panose="020B0A040201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A8DCDC-AD1F-4587-B23C-16ECF03E559E}"/>
              </a:ext>
            </a:extLst>
          </p:cNvPr>
          <p:cNvSpPr txBox="1"/>
          <p:nvPr/>
        </p:nvSpPr>
        <p:spPr>
          <a:xfrm>
            <a:off x="2233768" y="5154286"/>
            <a:ext cx="1849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Arial Black" panose="020B0A04020102020204" pitchFamily="34" charset="0"/>
              </a:rPr>
              <a:t>92%</a:t>
            </a:r>
            <a:endParaRPr lang="ko-KR" altLang="en-US" sz="5400" dirty="0">
              <a:latin typeface="Arial Black" panose="020B0A040201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949915-800E-4718-9070-BB104E003F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19" y="1358639"/>
            <a:ext cx="1251401" cy="125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8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98C1D7-F74D-4CAE-8E76-D31F62A8B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8738"/>
            <a:ext cx="7873856" cy="424988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8853EA7-372F-485B-8AD7-1D5F4BDD55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3" r="3596" b="6666"/>
          <a:stretch/>
        </p:blipFill>
        <p:spPr>
          <a:xfrm>
            <a:off x="6201509" y="530217"/>
            <a:ext cx="5990492" cy="4323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018B8F-F0C1-471D-B610-508F83A3F38E}"/>
              </a:ext>
            </a:extLst>
          </p:cNvPr>
          <p:cNvSpPr txBox="1"/>
          <p:nvPr/>
        </p:nvSpPr>
        <p:spPr>
          <a:xfrm>
            <a:off x="424871" y="378691"/>
            <a:ext cx="9783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기타 상품</a:t>
            </a:r>
            <a:r>
              <a:rPr lang="en-US" altLang="ko-KR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잇츠베러드레싱</a:t>
            </a:r>
            <a:r>
              <a:rPr lang="en-US" altLang="ko-KR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2800" b="1" dirty="0">
                <a:solidFill>
                  <a:srgbClr val="16473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잇츠베러크래커</a:t>
            </a:r>
            <a:endParaRPr lang="en-US" altLang="ko-KR" sz="2800" b="1" dirty="0">
              <a:solidFill>
                <a:srgbClr val="16473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91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837</Words>
  <Application>Microsoft Office PowerPoint</Application>
  <PresentationFormat>와이드스크린</PresentationFormat>
  <Paragraphs>118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sunhong min</dc:creator>
  <cp:lastModifiedBy>sunhong min</cp:lastModifiedBy>
  <cp:revision>205</cp:revision>
  <dcterms:created xsi:type="dcterms:W3CDTF">2019-04-12T02:14:20Z</dcterms:created>
  <dcterms:modified xsi:type="dcterms:W3CDTF">2019-04-13T13:19:39Z</dcterms:modified>
</cp:coreProperties>
</file>